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9" r:id="rId4"/>
    <p:sldId id="260" r:id="rId5"/>
    <p:sldId id="296" r:id="rId6"/>
    <p:sldId id="297" r:id="rId7"/>
    <p:sldId id="298" r:id="rId8"/>
    <p:sldId id="262" r:id="rId9"/>
    <p:sldId id="263" r:id="rId10"/>
    <p:sldId id="264" r:id="rId11"/>
    <p:sldId id="299" r:id="rId12"/>
    <p:sldId id="265" r:id="rId13"/>
    <p:sldId id="302" r:id="rId14"/>
    <p:sldId id="266" r:id="rId15"/>
    <p:sldId id="267" r:id="rId16"/>
    <p:sldId id="300" r:id="rId17"/>
    <p:sldId id="301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303" r:id="rId32"/>
    <p:sldId id="304" r:id="rId33"/>
    <p:sldId id="305" r:id="rId34"/>
    <p:sldId id="282" r:id="rId35"/>
    <p:sldId id="283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284" r:id="rId46"/>
    <p:sldId id="286" r:id="rId47"/>
    <p:sldId id="287" r:id="rId48"/>
    <p:sldId id="29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0DEDB-A177-462B-BE51-BC831084EDFE}" type="datetimeFigureOut">
              <a:rPr lang="en-US" smtClean="0"/>
              <a:pPr/>
              <a:t>30/01/2012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96CE2-D25F-4124-B821-EF2D06E15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30" y="4344140"/>
            <a:ext cx="5485742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30" y="4344140"/>
            <a:ext cx="5485742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30" y="4344140"/>
            <a:ext cx="5485742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30" y="4344140"/>
            <a:ext cx="5485742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30" y="4344140"/>
            <a:ext cx="5485742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30" y="4344140"/>
            <a:ext cx="5485742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30" y="4344140"/>
            <a:ext cx="5485742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30" y="4344140"/>
            <a:ext cx="5485742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30" y="4344140"/>
            <a:ext cx="5485742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30" y="4344140"/>
            <a:ext cx="5485742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30" y="4344140"/>
            <a:ext cx="5485742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30" y="4344140"/>
            <a:ext cx="5485742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30" y="4344140"/>
            <a:ext cx="5485742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662371-963A-4D31-87D5-3802C770AA73}" type="datetimeFigureOut">
              <a:rPr lang="en-US" smtClean="0"/>
              <a:pPr/>
              <a:t>30/01/2012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62371-963A-4D31-87D5-3802C770AA73}" type="datetimeFigureOut">
              <a:rPr lang="en-US" smtClean="0"/>
              <a:pPr/>
              <a:t>30/01/2012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62371-963A-4D31-87D5-3802C770AA73}" type="datetimeFigureOut">
              <a:rPr lang="en-US" smtClean="0"/>
              <a:pPr/>
              <a:t>30/01/2012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62371-963A-4D31-87D5-3802C770AA73}" type="datetimeFigureOut">
              <a:rPr lang="en-US" smtClean="0"/>
              <a:pPr/>
              <a:t>30/01/2012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62371-963A-4D31-87D5-3802C770AA73}" type="datetimeFigureOut">
              <a:rPr lang="en-US" smtClean="0"/>
              <a:pPr/>
              <a:t>30/01/2012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62371-963A-4D31-87D5-3802C770AA73}" type="datetimeFigureOut">
              <a:rPr lang="en-US" smtClean="0"/>
              <a:pPr/>
              <a:t>30/01/2012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62371-963A-4D31-87D5-3802C770AA73}" type="datetimeFigureOut">
              <a:rPr lang="en-US" smtClean="0"/>
              <a:pPr/>
              <a:t>30/01/2012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62371-963A-4D31-87D5-3802C770AA73}" type="datetimeFigureOut">
              <a:rPr lang="en-US" smtClean="0"/>
              <a:pPr/>
              <a:t>30/01/2012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62371-963A-4D31-87D5-3802C770AA73}" type="datetimeFigureOut">
              <a:rPr lang="en-US" smtClean="0"/>
              <a:pPr/>
              <a:t>30/01/2012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1662371-963A-4D31-87D5-3802C770AA73}" type="datetimeFigureOut">
              <a:rPr lang="en-US" smtClean="0"/>
              <a:pPr/>
              <a:t>30/01/2012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662371-963A-4D31-87D5-3802C770AA73}" type="datetimeFigureOut">
              <a:rPr lang="en-US" smtClean="0"/>
              <a:pPr/>
              <a:t>30/01/2012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662371-963A-4D31-87D5-3802C770AA73}" type="datetimeFigureOut">
              <a:rPr lang="en-US" smtClean="0"/>
              <a:pPr/>
              <a:t>30/01/2012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28E172-4392-4909-A196-8CF9B10F6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6633"/>
                </a:solidFill>
                <a:latin typeface="Century Gothic" pitchFamily="34" charset="0"/>
              </a:rPr>
              <a:t>Chapter 14</a:t>
            </a:r>
            <a:br>
              <a:rPr lang="en-US" b="1" dirty="0" smtClean="0">
                <a:solidFill>
                  <a:srgbClr val="666633"/>
                </a:solidFill>
                <a:latin typeface="Century Gothic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666633"/>
                </a:solidFill>
                <a:latin typeface="Century Gothic" pitchFamily="34" charset="0"/>
              </a:rPr>
              <a:t>Introduction to Normalization Using Functional and </a:t>
            </a:r>
            <a:r>
              <a:rPr lang="en-US" sz="2800" b="1" dirty="0" err="1" smtClean="0">
                <a:solidFill>
                  <a:srgbClr val="666633"/>
                </a:solidFill>
                <a:latin typeface="Century Gothic" pitchFamily="34" charset="0"/>
              </a:rPr>
              <a:t>Multivalued</a:t>
            </a:r>
            <a:r>
              <a:rPr lang="en-US" sz="2800" b="1" dirty="0" smtClean="0">
                <a:solidFill>
                  <a:srgbClr val="666633"/>
                </a:solidFill>
                <a:latin typeface="Century Gothic" pitchFamily="34" charset="0"/>
              </a:rPr>
              <a:t> Dependencies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Redundant Information in Tuples and Update Anomalies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Grouping attributes into relation schemas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Significant effect on storage space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Storing natural joins of base relations leads to </a:t>
            </a:r>
            <a:r>
              <a:rPr lang="en-US" b="1"/>
              <a:t>update anomalies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Types of update anomalies: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Insertion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Deletion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Modification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endParaRPr lang="en-US"/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5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Guideline 2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Design base relation schemas so that no update anomalies are present in the relations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If any anomalies are present: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Note them clearly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Make sure that the programs that update the database will operate correctly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40775" cy="1143000"/>
          </a:xfrm>
        </p:spPr>
        <p:txBody>
          <a:bodyPr>
            <a:normAutofit/>
          </a:bodyPr>
          <a:lstStyle/>
          <a:p>
            <a:r>
              <a:rPr lang="en-AU" sz="3200" dirty="0" smtClean="0"/>
              <a:t>Staff and </a:t>
            </a:r>
            <a:r>
              <a:rPr lang="en-AU" sz="3200" dirty="0" err="1" smtClean="0"/>
              <a:t>DistributionCenter</a:t>
            </a:r>
            <a:r>
              <a:rPr lang="en-AU" sz="3200" dirty="0" smtClean="0"/>
              <a:t> tables with </a:t>
            </a:r>
            <a:r>
              <a:rPr lang="en-AU" sz="3200" dirty="0" err="1" smtClean="0"/>
              <a:t>StaffDistributionCenter</a:t>
            </a:r>
            <a:r>
              <a:rPr lang="en-AU" sz="3200" dirty="0" smtClean="0"/>
              <a:t> table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0B4612-59A0-4F71-B402-597DE458C5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Content Placeholder 6" descr="C08NF00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973102"/>
            <a:ext cx="5334000" cy="3440693"/>
          </a:xfrm>
        </p:spPr>
      </p:pic>
      <p:pic>
        <p:nvPicPr>
          <p:cNvPr id="8" name="Picture 7" descr="C08NF0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572000"/>
            <a:ext cx="8763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NULL Values in Tuples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May group many attributes together into a “fat” relation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Can end up with many NULLs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Problems with NULLs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Wasted storage space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Problems understanding meaning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Guideline 3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Avoid placing attributes in a base relation whose values may frequently be NULL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If NULLs are unavoidable: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Make sure that they apply in exceptional cases only, not to a majority of tuples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313613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728"/>
            <a:ext cx="9144000" cy="694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Guideline 4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Design relation schemas to be joined with equality conditions on attributes that are appropriately related 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Guarantees that no spurious tuples are generated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Avoid relations that contain matching attributes that are not (foreign key, primary key) combinations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Summary and Discussion of Design Guidelines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Anomalies cause redundant work to be done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Waste of storage space due to NULLs 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Difficulty of performing operations and joins due to NULL values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Generation of invalid and spurious data during joins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Chapter 14 Outline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Informal Design Guidelines for Relation Schemas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Functional Dependencies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Normal Forms Based on Primary Keys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General Definitions of Second and Third Normal Forms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Boyce-</a:t>
            </a:r>
            <a:r>
              <a:rPr lang="en-US" dirty="0" err="1"/>
              <a:t>Codd</a:t>
            </a:r>
            <a:r>
              <a:rPr lang="en-US" dirty="0"/>
              <a:t> Normal Form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Functional Dependencies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Formal tool for analysis of relational schemas 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Enables us to detect and describe some of the above-mentioned problems in precise terms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Theory of functional dependency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228013" cy="1143000"/>
          </a:xfrm>
        </p:spPr>
        <p:txBody>
          <a:bodyPr>
            <a:normAutofit fontScale="90000"/>
          </a:bodyPr>
          <a:lstStyle/>
          <a:p>
            <a:r>
              <a:rPr lang="en-US"/>
              <a:t>Definition of Functional Dependency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Constraint between two sets of attributes from the database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endParaRPr lang="en-US"/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endParaRPr lang="en-US"/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Property of semantics or meaning of the attributes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b="1"/>
              <a:t>Legal relation states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Satisfy the functional dependency constraints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994" y="2338393"/>
            <a:ext cx="6553199" cy="101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Definition of Functional Dependency (cont’d.)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Given a populated relation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Cannot determine which FDs hold and which do not 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Unless meaning of and relationships among attributes known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Can state that FD does not hold if there are tuples that show violation of such an FD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Normal Forms Based on Primary Keys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Normalization process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Approaches for relational schema design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Perform a conceptual schema design using a conceptual model then map conceptual design into a set of relations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Design relations based on external knowledge derived from existing implementation of files or forms or reports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Normalization of Relations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Takes a relation schema through a series of tests 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Certify whether it satisfies a certain normal form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Proceeds in a top-down fashion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b="1"/>
              <a:t>Normal form tests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endParaRPr lang="en-US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" y="4648200"/>
            <a:ext cx="7796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Normalization of Relations (cont’d.)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Properties that the relational schemas should have: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b="1"/>
              <a:t>Nonadditive join property</a:t>
            </a:r>
          </a:p>
          <a:p>
            <a:pPr lvl="2">
              <a:buFont typeface="Arial" charset="0"/>
              <a:buChar char="•"/>
            </a:pPr>
            <a:r>
              <a:rPr lang="en-US"/>
              <a:t>Extremely critical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b="1"/>
              <a:t>Dependency preservation property</a:t>
            </a:r>
          </a:p>
          <a:p>
            <a:pPr lvl="2">
              <a:buFont typeface="Arial" charset="0"/>
              <a:buChar char="•"/>
            </a:pPr>
            <a:r>
              <a:rPr lang="en-US"/>
              <a:t>Desirable but sometimes sacrificed for other factors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Practical Use of Normal Forms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Normalization carried out in practice 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Resulting designs are of high quality and meet the desirable properties stated previously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Pays particular attention to normalization only up to 3NF, BCNF, or at most 4NF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Do not need to normalize to the highest possible normal form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105400"/>
            <a:ext cx="7526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Definitions of Keys and Attributes Participating in Keys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Definition of </a:t>
            </a:r>
            <a:r>
              <a:rPr lang="en-US" b="1"/>
              <a:t>superkey</a:t>
            </a:r>
            <a:r>
              <a:rPr lang="en-US"/>
              <a:t> and </a:t>
            </a:r>
            <a:r>
              <a:rPr lang="en-US" b="1"/>
              <a:t>key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b="1"/>
              <a:t>Candidate key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If more than one key in a relation schema</a:t>
            </a:r>
          </a:p>
          <a:p>
            <a:pPr lvl="2">
              <a:buFont typeface="Arial" charset="0"/>
              <a:buChar char="•"/>
            </a:pPr>
            <a:r>
              <a:rPr lang="en-US"/>
              <a:t>One is </a:t>
            </a:r>
            <a:r>
              <a:rPr lang="en-US" b="1"/>
              <a:t>primary key</a:t>
            </a:r>
          </a:p>
          <a:p>
            <a:pPr lvl="2">
              <a:buFont typeface="Arial" charset="0"/>
              <a:buChar char="•"/>
            </a:pPr>
            <a:r>
              <a:rPr lang="en-US"/>
              <a:t>Others are </a:t>
            </a:r>
            <a:r>
              <a:rPr lang="en-US" b="1"/>
              <a:t>secondary keys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endParaRPr lang="en-US"/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endParaRPr lang="en-US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772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First Normal Form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Part of the formal definition of a relation in the basic (flat) relational model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Only attribute values permitted are single </a:t>
            </a:r>
            <a:r>
              <a:rPr lang="en-US" b="1"/>
              <a:t>atomic (or indivisible) values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Techniques to achieve first normal form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Remove attribute and place in separate relation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Expand the key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Use several atomic attributes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First Normal Form (cont’d.)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Does not allow </a:t>
            </a:r>
            <a:r>
              <a:rPr lang="en-US" b="1"/>
              <a:t>nested relations 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Each tuple can have a relation within it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To change to 1NF: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Remove nested relation attributes into a new relation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Propagate the primary key into it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b="1"/>
              <a:t>Unnest</a:t>
            </a:r>
            <a:r>
              <a:rPr lang="en-US"/>
              <a:t> relation into a set of 1NF relations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Levels at which we can discuss </a:t>
            </a:r>
            <a:r>
              <a:rPr lang="en-US" i="1"/>
              <a:t>goodness</a:t>
            </a:r>
            <a:r>
              <a:rPr lang="en-US"/>
              <a:t> of relation schemas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Logical (or conceptual) level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Implementation (or physical storage) level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Approaches to database design: 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Bottom-up or top-down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305800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First normal form (1NF)</a:t>
            </a:r>
            <a:endParaRPr lang="en-GB" sz="4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071688"/>
            <a:ext cx="8229600" cy="4389437"/>
          </a:xfrm>
        </p:spPr>
        <p:txBody>
          <a:bodyPr/>
          <a:lstStyle/>
          <a:p>
            <a:r>
              <a:rPr lang="en-GB" dirty="0" smtClean="0"/>
              <a:t>Only 1NF is critical in creating appropriate tables for relational databases. All subsequent normal forms are optional. </a:t>
            </a:r>
          </a:p>
          <a:p>
            <a:r>
              <a:rPr lang="en-GB" dirty="0" smtClean="0"/>
              <a:t>A table in which the intersection of every column and record contains only one value.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8854C-865E-4939-B7B6-381C26E04146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dirty="0" err="1" smtClean="0"/>
              <a:t>DistributionCenter</a:t>
            </a:r>
            <a:r>
              <a:rPr lang="en-GB" sz="4400" dirty="0" smtClean="0"/>
              <a:t> table is </a:t>
            </a:r>
            <a:r>
              <a:rPr lang="en-GB" sz="4400" u="sng" dirty="0" smtClean="0"/>
              <a:t>not</a:t>
            </a:r>
            <a:r>
              <a:rPr lang="en-GB" sz="4400" dirty="0" smtClean="0"/>
              <a:t> in 1NF</a:t>
            </a:r>
            <a:endParaRPr lang="en-GB" sz="4400" dirty="0"/>
          </a:p>
        </p:txBody>
      </p:sp>
      <p:pic>
        <p:nvPicPr>
          <p:cNvPr id="6" name="Content Placeholder 5" descr="C08NF00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285992"/>
            <a:ext cx="7797800" cy="2277492"/>
          </a:xfr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ABA193-55A1-426E-8152-BFE7BE170E1C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Converting </a:t>
            </a:r>
            <a:r>
              <a:rPr lang="en-GB" sz="4400" dirty="0" err="1" smtClean="0"/>
              <a:t>DistributionCenter</a:t>
            </a:r>
            <a:r>
              <a:rPr lang="en-GB" sz="4400" dirty="0" smtClean="0"/>
              <a:t> table to 1NF</a:t>
            </a:r>
            <a:endParaRPr lang="en-GB" sz="4400" dirty="0"/>
          </a:p>
        </p:txBody>
      </p:sp>
      <p:pic>
        <p:nvPicPr>
          <p:cNvPr id="6" name="Content Placeholder 5" descr="C08NF00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93697" y="1708976"/>
            <a:ext cx="5550071" cy="4506087"/>
          </a:xfr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D5E67A-521E-4E45-A77E-E08A0AA85176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Second Normal Form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Based on concept of </a:t>
            </a:r>
            <a:r>
              <a:rPr lang="en-US" b="1"/>
              <a:t>full functional dependency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Versus </a:t>
            </a:r>
            <a:r>
              <a:rPr lang="en-US" b="1"/>
              <a:t>partial dependency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endParaRPr lang="en-US"/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Second normalize into a number of 2NF relations 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Nonprime attributes are associated only with part of primary key on which they are fully functionally dependent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endParaRPr lang="en-US"/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endParaRPr lang="en-U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181600"/>
            <a:ext cx="6997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Third Normal Form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Based on concept of transitive dependency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endParaRPr lang="en-US"/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endParaRPr lang="en-US"/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/>
              <a:t>Problematic FD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Left-hand side is part of primary key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/>
              <a:t>Left-hand side is a nonkey attribute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Second normal form (2NF)</a:t>
            </a:r>
            <a:endParaRPr lang="en-GB" sz="44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006600"/>
            <a:ext cx="7513638" cy="42084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 table that is in 1NF and in which the values of each non-primary-key column are determined by the values in all the columns that make up the primary key.</a:t>
            </a:r>
          </a:p>
          <a:p>
            <a:r>
              <a:rPr lang="en-GB" dirty="0" smtClean="0"/>
              <a:t>To assess whether a table breaks 2NF form requires identification of the primary key and functional dependencies associated with that table. </a:t>
            </a:r>
          </a:p>
          <a:p>
            <a:r>
              <a:rPr lang="en-GB" dirty="0" smtClean="0"/>
              <a:t>2NF only applies to tables with composite primary keys.</a:t>
            </a:r>
          </a:p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D5E67A-521E-4E45-A77E-E08A0AA85176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Functional dependency</a:t>
            </a:r>
            <a:endParaRPr lang="en-GB" sz="44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006600"/>
            <a:ext cx="7513638" cy="42084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Describes the relationship between columns in a table and indicates how columns relate to one another.  </a:t>
            </a:r>
          </a:p>
          <a:p>
            <a:r>
              <a:rPr lang="en-GB" dirty="0" smtClean="0"/>
              <a:t>For example, consider a table with columns a and b, where b is functionally dependent on a (denoted a </a:t>
            </a:r>
            <a:r>
              <a:rPr lang="en-GB" dirty="0" smtClean="0">
                <a:latin typeface="Times New Roman"/>
                <a:cs typeface="Times New Roman"/>
              </a:rPr>
              <a:t>→</a:t>
            </a:r>
            <a:r>
              <a:rPr lang="en-GB" dirty="0" smtClean="0"/>
              <a:t> b). If we know the value of a, we find only one value of b in all the records that has this value of a, at any moment in time. However, for a given value of b there may be several different values of a.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D5E67A-521E-4E45-A77E-E08A0AA85176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Second normal form (2NF)</a:t>
            </a:r>
            <a:endParaRPr lang="en-GB" sz="44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006600"/>
            <a:ext cx="7513638" cy="42084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Formal definition of 2NF is a table that is in 1NF and every non-primary-key column is fully functional dependent on the primary key.</a:t>
            </a:r>
          </a:p>
          <a:p>
            <a:r>
              <a:rPr lang="en-GB" dirty="0" smtClean="0"/>
              <a:t>Full functional dependency indicates that if a and b are columns of a table, b is fully determined by a, if b is not determined by any subset of a. If b is determined by a subset of a, this is referred to as a partial dependency. </a:t>
            </a:r>
          </a:p>
          <a:p>
            <a:r>
              <a:rPr lang="en-GB" dirty="0" smtClean="0"/>
              <a:t>Identification of partial dependencies on the primary key is evidence that a table is breaking 2NF and may suffer from update anomalies.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D5E67A-521E-4E45-A77E-E08A0AA85176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err="1" smtClean="0"/>
              <a:t>TempStaffAllocation</a:t>
            </a:r>
            <a:r>
              <a:rPr lang="en-GB" sz="4400" dirty="0" smtClean="0"/>
              <a:t> table is </a:t>
            </a:r>
            <a:r>
              <a:rPr lang="en-GB" sz="4400" u="sng" dirty="0" smtClean="0"/>
              <a:t>not</a:t>
            </a:r>
            <a:r>
              <a:rPr lang="en-GB" sz="4400" dirty="0" smtClean="0"/>
              <a:t> in 2NF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B7A511-EC24-417E-A33A-52CBCA8E787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Content Placeholder 6" descr="C08NF00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285992"/>
            <a:ext cx="8229600" cy="34383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Informal Design Guidelines</a:t>
            </a:r>
            <a:br>
              <a:rPr lang="en-US"/>
            </a:br>
            <a:r>
              <a:rPr lang="en-US"/>
              <a:t>for Relation Schemas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Measures of quality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Making sure attribute semantics are clear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Reducing redundant information in </a:t>
            </a:r>
            <a:r>
              <a:rPr lang="en-US" dirty="0" err="1"/>
              <a:t>tuples</a:t>
            </a:r>
            <a:endParaRPr lang="en-US" dirty="0"/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Reducing NULL values in </a:t>
            </a:r>
            <a:r>
              <a:rPr lang="en-US" dirty="0" err="1" smtClean="0"/>
              <a:t>tuples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Disallowing possibility of generating spurious </a:t>
            </a:r>
            <a:r>
              <a:rPr lang="en-US" dirty="0" err="1" smtClean="0"/>
              <a:t>tuples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Converting </a:t>
            </a:r>
            <a:r>
              <a:rPr lang="en-GB" sz="4400" dirty="0" err="1" smtClean="0"/>
              <a:t>TempStaffAllocation</a:t>
            </a:r>
            <a:r>
              <a:rPr lang="en-GB" sz="4400" dirty="0" smtClean="0"/>
              <a:t> </a:t>
            </a:r>
            <a:br>
              <a:rPr lang="en-GB" sz="4400" dirty="0" smtClean="0"/>
            </a:br>
            <a:r>
              <a:rPr lang="en-GB" sz="4400" dirty="0" smtClean="0"/>
              <a:t>table to 2NF</a:t>
            </a:r>
            <a:endParaRPr lang="en-GB" sz="4400" dirty="0"/>
          </a:p>
        </p:txBody>
      </p:sp>
      <p:pic>
        <p:nvPicPr>
          <p:cNvPr id="6" name="Content Placeholder 5" descr="C08NF00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98510" y="2006600"/>
            <a:ext cx="5973868" cy="4422775"/>
          </a:xfr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D5E67A-521E-4E45-A77E-E08A0AA85176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Third normal form (3NF)</a:t>
            </a:r>
            <a:endParaRPr lang="en-GB" sz="44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006600"/>
            <a:ext cx="7513638" cy="4208463"/>
          </a:xfrm>
        </p:spPr>
        <p:txBody>
          <a:bodyPr/>
          <a:lstStyle/>
          <a:p>
            <a:r>
              <a:rPr lang="en-GB" dirty="0" smtClean="0"/>
              <a:t>A table that is in 1NF and 2NF and in which the values in all non-primary-key column can be determined from only the primary key column(s) and no other columns. </a:t>
            </a:r>
          </a:p>
          <a:p>
            <a:r>
              <a:rPr lang="en-GB" dirty="0" smtClean="0"/>
              <a:t>The formal definition of 3NF is a table that is in 1NF and 2NF and in which no non-primary-key column is transitively dependent on the primary key. 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D5E67A-521E-4E45-A77E-E08A0AA85176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Third normal form (3NF)	</a:t>
            </a:r>
            <a:endParaRPr lang="en-GB" sz="44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006600"/>
            <a:ext cx="7513638" cy="4208463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A transitive dependency describes a relationship between columns a, b, and c. If a determines b (a → b) and b determines c (b → c), then c is transitively dependent on a via b (provided that b or c does not determine a).</a:t>
            </a:r>
          </a:p>
          <a:p>
            <a:r>
              <a:rPr lang="en-GB" dirty="0" smtClean="0"/>
              <a:t>Identification of transitive dependencies on the primary key is evidence that a table is breaking 3NF and may suffer from update anomalies.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D5E67A-521E-4E45-A77E-E08A0AA85176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The </a:t>
            </a:r>
            <a:r>
              <a:rPr lang="en-GB" sz="4400" dirty="0" err="1" smtClean="0"/>
              <a:t>StaffDistributionCenter</a:t>
            </a:r>
            <a:r>
              <a:rPr lang="en-GB" sz="4400" dirty="0" smtClean="0"/>
              <a:t> table is </a:t>
            </a:r>
            <a:r>
              <a:rPr lang="en-GB" sz="4400" u="sng" dirty="0" smtClean="0"/>
              <a:t>not </a:t>
            </a:r>
            <a:r>
              <a:rPr lang="en-GB" sz="4400" dirty="0" smtClean="0"/>
              <a:t>in  3NF</a:t>
            </a:r>
            <a:endParaRPr lang="en-GB" sz="4400" dirty="0"/>
          </a:p>
        </p:txBody>
      </p:sp>
      <p:pic>
        <p:nvPicPr>
          <p:cNvPr id="6" name="Content Placeholder 5" descr="C08NF00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625" y="2010190"/>
            <a:ext cx="7513638" cy="4201282"/>
          </a:xfr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D5E67A-521E-4E45-A77E-E08A0AA85176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Converting </a:t>
            </a:r>
            <a:r>
              <a:rPr lang="en-GB" sz="4400" dirty="0" err="1" smtClean="0"/>
              <a:t>StaffDistributionCenter</a:t>
            </a:r>
            <a:r>
              <a:rPr lang="en-GB" sz="4400" dirty="0" smtClean="0"/>
              <a:t> table to 3NF</a:t>
            </a:r>
            <a:endParaRPr lang="en-GB" sz="4400" dirty="0"/>
          </a:p>
        </p:txBody>
      </p:sp>
      <p:pic>
        <p:nvPicPr>
          <p:cNvPr id="6" name="Content Placeholder 5" descr="C08NF00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00430" y="1428736"/>
            <a:ext cx="4268576" cy="4773241"/>
          </a:xfr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D5E67A-521E-4E45-A77E-E08A0AA85176}" type="slidenum">
              <a:rPr lang="en-US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General Definitions of Second</a:t>
            </a:r>
            <a:br>
              <a:rPr lang="en-US"/>
            </a:br>
            <a:r>
              <a:rPr lang="en-US"/>
              <a:t>and Third Normal Forms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84582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4582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More examples</a:t>
            </a:r>
            <a:endParaRPr lang="en-US" sz="4000" dirty="0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75438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150225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Informal guidelines for good design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Functional dependency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Basic tool for analyzing relational schemas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Normalization:</a:t>
            </a:r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1NF, 2NF, 3NF</a:t>
            </a:r>
            <a:r>
              <a:rPr lang="en-US"/>
              <a:t>, </a:t>
            </a:r>
            <a:endParaRPr lang="en-US" dirty="0"/>
          </a:p>
          <a:p>
            <a:pPr lvl="1">
              <a:buClr>
                <a:srgbClr val="0070C0"/>
              </a:buClr>
              <a:buSzPct val="80000"/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7788"/>
            <a:ext cx="7924800" cy="601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86106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6075"/>
            <a:ext cx="83820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Guideline 1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Design relation schema so that it is easy to explain its meaning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Do not combine attributes from multiple entity types and relationship types into a single relation</a:t>
            </a:r>
          </a:p>
          <a:p>
            <a:pPr>
              <a:buClr>
                <a:srgbClr val="800000"/>
              </a:buClr>
              <a:buFont typeface="Wingdings" pitchFamily="2" charset="2"/>
              <a:buChar char="§"/>
            </a:pPr>
            <a:r>
              <a:rPr lang="en-US" dirty="0"/>
              <a:t>Example of violating Guideline 1: Figure </a:t>
            </a:r>
            <a:r>
              <a:rPr lang="en-US" dirty="0" smtClean="0"/>
              <a:t>14.3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Guideline 1 (cont’d.)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600200"/>
            <a:ext cx="8915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pter 5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5</Template>
  <TotalTime>207</TotalTime>
  <Words>1333</Words>
  <Application>Microsoft Office PowerPoint</Application>
  <PresentationFormat>On-screen Show (4:3)</PresentationFormat>
  <Paragraphs>175</Paragraphs>
  <Slides>48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Chapter 5</vt:lpstr>
      <vt:lpstr>Chapter 14 </vt:lpstr>
      <vt:lpstr>Chapter 14 Outline</vt:lpstr>
      <vt:lpstr>Introduction</vt:lpstr>
      <vt:lpstr>Informal Design Guidelines for Relation Schemas</vt:lpstr>
      <vt:lpstr>PowerPoint Presentation</vt:lpstr>
      <vt:lpstr>PowerPoint Presentation</vt:lpstr>
      <vt:lpstr>PowerPoint Presentation</vt:lpstr>
      <vt:lpstr>Guideline 1</vt:lpstr>
      <vt:lpstr>Guideline 1 (cont’d.)</vt:lpstr>
      <vt:lpstr>Redundant Information in Tuples and Update Anomalies</vt:lpstr>
      <vt:lpstr>PowerPoint Presentation</vt:lpstr>
      <vt:lpstr>Guideline 2</vt:lpstr>
      <vt:lpstr>Staff and DistributionCenter tables with StaffDistributionCenter table</vt:lpstr>
      <vt:lpstr>NULL Values in Tuples</vt:lpstr>
      <vt:lpstr>Guideline 3</vt:lpstr>
      <vt:lpstr>PowerPoint Presentation</vt:lpstr>
      <vt:lpstr>PowerPoint Presentation</vt:lpstr>
      <vt:lpstr>Guideline 4</vt:lpstr>
      <vt:lpstr>Summary and Discussion of Design Guidelines</vt:lpstr>
      <vt:lpstr>Functional Dependencies</vt:lpstr>
      <vt:lpstr>Definition of Functional Dependency</vt:lpstr>
      <vt:lpstr>Definition of Functional Dependency (cont’d.)</vt:lpstr>
      <vt:lpstr>Normal Forms Based on Primary Keys</vt:lpstr>
      <vt:lpstr>Normalization of Relations</vt:lpstr>
      <vt:lpstr>Normalization of Relations (cont’d.)</vt:lpstr>
      <vt:lpstr>Practical Use of Normal Forms</vt:lpstr>
      <vt:lpstr>Definitions of Keys and Attributes Participating in Keys</vt:lpstr>
      <vt:lpstr>First Normal Form</vt:lpstr>
      <vt:lpstr>First Normal Form (cont’d.)</vt:lpstr>
      <vt:lpstr>PowerPoint Presentation</vt:lpstr>
      <vt:lpstr>First normal form (1NF)</vt:lpstr>
      <vt:lpstr>DistributionCenter table is not in 1NF</vt:lpstr>
      <vt:lpstr>Converting DistributionCenter table to 1NF</vt:lpstr>
      <vt:lpstr>Second Normal Form</vt:lpstr>
      <vt:lpstr>Third Normal Form</vt:lpstr>
      <vt:lpstr>Second normal form (2NF)</vt:lpstr>
      <vt:lpstr>Functional dependency</vt:lpstr>
      <vt:lpstr>Second normal form (2NF)</vt:lpstr>
      <vt:lpstr>TempStaffAllocation table is not in 2NF</vt:lpstr>
      <vt:lpstr>Converting TempStaffAllocation  table to 2NF</vt:lpstr>
      <vt:lpstr>Third normal form (3NF)</vt:lpstr>
      <vt:lpstr> Third normal form (3NF) </vt:lpstr>
      <vt:lpstr>The StaffDistributionCenter table is not in  3NF</vt:lpstr>
      <vt:lpstr>Converting StaffDistributionCenter table to 3NF</vt:lpstr>
      <vt:lpstr>General Definitions of Second and Third Normal Forms</vt:lpstr>
      <vt:lpstr>More examples</vt:lpstr>
      <vt:lpstr>PowerPoint Presentation</vt:lpstr>
      <vt:lpstr>Summary</vt:lpstr>
    </vt:vector>
  </TitlesOfParts>
  <Company>ndu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</dc:title>
  <dc:creator>msamaha</dc:creator>
  <cp:lastModifiedBy>Georges</cp:lastModifiedBy>
  <cp:revision>33</cp:revision>
  <dcterms:created xsi:type="dcterms:W3CDTF">2011-12-09T10:45:08Z</dcterms:created>
  <dcterms:modified xsi:type="dcterms:W3CDTF">2012-01-30T17:09:27Z</dcterms:modified>
</cp:coreProperties>
</file>